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44" r:id="rId1"/>
  </p:sldMasterIdLst>
  <p:notesMasterIdLst>
    <p:notesMasterId r:id="rId3"/>
  </p:notesMasterIdLst>
  <p:sldIdLst>
    <p:sldId id="258" r:id="rId2"/>
  </p:sldIdLst>
  <p:sldSz cx="6858000" cy="9906000" type="A4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4201" userDrawn="1">
          <p15:clr>
            <a:srgbClr val="A4A3A4"/>
          </p15:clr>
        </p15:guide>
        <p15:guide id="4" pos="119" userDrawn="1">
          <p15:clr>
            <a:srgbClr val="A4A3A4"/>
          </p15:clr>
        </p15:guide>
        <p15:guide id="5" pos="2024" userDrawn="1">
          <p15:clr>
            <a:srgbClr val="A4A3A4"/>
          </p15:clr>
        </p15:guide>
        <p15:guide id="6" pos="2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99A"/>
    <a:srgbClr val="3D78B5"/>
    <a:srgbClr val="5EB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4"/>
    <p:restoredTop sz="93338"/>
  </p:normalViewPr>
  <p:slideViewPr>
    <p:cSldViewPr snapToObjects="1">
      <p:cViewPr varScale="1">
        <p:scale>
          <a:sx n="72" d="100"/>
          <a:sy n="72" d="100"/>
        </p:scale>
        <p:origin x="3474" y="54"/>
      </p:cViewPr>
      <p:guideLst>
        <p:guide orient="horz" pos="3120"/>
        <p:guide pos="2160"/>
        <p:guide pos="4201"/>
        <p:guide pos="119"/>
        <p:guide pos="2024"/>
        <p:guide pos="2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09C339D8-DFD8-7042-9C72-2DFE1AA9D4C1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83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100E1B4-5ED5-354B-B9D8-6CE680B201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99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0E1B4-5ED5-354B-B9D8-6CE680B201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17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9560-38F0-4F4A-8F85-3FD8E013CC99}" type="datetimeFigureOut">
              <a:rPr lang="fr-FR" smtClean="0"/>
              <a:t>21/05/2024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6790-C1EE-654E-99C2-D0C44BE926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78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9560-38F0-4F4A-8F85-3FD8E013CC99}" type="datetimeFigureOut">
              <a:rPr lang="fr-FR" smtClean="0"/>
              <a:t>21/05/2024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6790-C1EE-654E-99C2-D0C44BE926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60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9560-38F0-4F4A-8F85-3FD8E013CC99}" type="datetimeFigureOut">
              <a:rPr lang="fr-FR" smtClean="0"/>
              <a:t>21/05/2024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6790-C1EE-654E-99C2-D0C44BE926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4633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9560-38F0-4F4A-8F85-3FD8E013CC99}" type="datetimeFigureOut">
              <a:rPr lang="fr-FR" smtClean="0"/>
              <a:t>21/05/2024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6790-C1EE-654E-99C2-D0C44BE926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309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9560-38F0-4F4A-8F85-3FD8E013CC99}" type="datetimeFigureOut">
              <a:rPr lang="fr-FR" smtClean="0"/>
              <a:t>21/05/2024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6790-C1EE-654E-99C2-D0C44BE926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57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9560-38F0-4F4A-8F85-3FD8E013CC99}" type="datetimeFigureOut">
              <a:rPr lang="fr-FR" smtClean="0"/>
              <a:t>21/05/2024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6790-C1EE-654E-99C2-D0C44BE926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44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9560-38F0-4F4A-8F85-3FD8E013CC99}" type="datetimeFigureOut">
              <a:rPr lang="fr-FR" smtClean="0"/>
              <a:t>21/05/2024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6790-C1EE-654E-99C2-D0C44BE926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901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9560-38F0-4F4A-8F85-3FD8E013CC99}" type="datetimeFigureOut">
              <a:rPr lang="fr-FR" smtClean="0"/>
              <a:t>21/05/2024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6790-C1EE-654E-99C2-D0C44BE926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86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9560-38F0-4F4A-8F85-3FD8E013CC99}" type="datetimeFigureOut">
              <a:rPr lang="fr-FR" smtClean="0"/>
              <a:t>21/05/2024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6790-C1EE-654E-99C2-D0C44BE926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1424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9560-38F0-4F4A-8F85-3FD8E013CC99}" type="datetimeFigureOut">
              <a:rPr lang="fr-FR" smtClean="0"/>
              <a:t>21/05/2024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6790-C1EE-654E-99C2-D0C44BE926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4184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9560-38F0-4F4A-8F85-3FD8E013CC99}" type="datetimeFigureOut">
              <a:rPr lang="fr-FR" smtClean="0"/>
              <a:t>21/05/2024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6790-C1EE-654E-99C2-D0C44BE926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986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19560-38F0-4F4A-8F85-3FD8E013CC99}" type="datetimeFigureOut">
              <a:rPr lang="fr-FR" smtClean="0"/>
              <a:t>21/05/2024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6790-C1EE-654E-99C2-D0C44BE926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58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2D1A67B-548A-6E44-B88C-C53CE618CFDD}"/>
              </a:ext>
            </a:extLst>
          </p:cNvPr>
          <p:cNvSpPr/>
          <p:nvPr/>
        </p:nvSpPr>
        <p:spPr>
          <a:xfrm>
            <a:off x="6587637" y="521802"/>
            <a:ext cx="45719" cy="8712968"/>
          </a:xfrm>
          <a:prstGeom prst="rect">
            <a:avLst/>
          </a:prstGeom>
          <a:solidFill>
            <a:srgbClr val="5EB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3FB4E4-9964-C948-9769-E89BD836EA8A}"/>
              </a:ext>
            </a:extLst>
          </p:cNvPr>
          <p:cNvSpPr/>
          <p:nvPr/>
        </p:nvSpPr>
        <p:spPr>
          <a:xfrm>
            <a:off x="224644" y="992560"/>
            <a:ext cx="45719" cy="8712968"/>
          </a:xfrm>
          <a:prstGeom prst="rect">
            <a:avLst/>
          </a:prstGeom>
          <a:solidFill>
            <a:srgbClr val="5EB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D8B86A-10AD-CA48-9F3E-CF1E60D5915F}"/>
              </a:ext>
            </a:extLst>
          </p:cNvPr>
          <p:cNvSpPr/>
          <p:nvPr/>
        </p:nvSpPr>
        <p:spPr>
          <a:xfrm>
            <a:off x="224644" y="197766"/>
            <a:ext cx="6408712" cy="938810"/>
          </a:xfrm>
          <a:prstGeom prst="rect">
            <a:avLst/>
          </a:prstGeom>
          <a:solidFill>
            <a:srgbClr val="3D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ln>
                  <a:solidFill>
                    <a:schemeClr val="bg1"/>
                  </a:solidFill>
                </a:ln>
                <a:latin typeface="Avenir Black" panose="02000503020000020003" pitchFamily="2" charset="0"/>
              </a:rPr>
              <a:t>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6B4E85C-99EE-1740-9296-47E7CBB30D80}"/>
              </a:ext>
            </a:extLst>
          </p:cNvPr>
          <p:cNvSpPr/>
          <p:nvPr/>
        </p:nvSpPr>
        <p:spPr>
          <a:xfrm>
            <a:off x="1108265" y="9157518"/>
            <a:ext cx="4916024" cy="548009"/>
          </a:xfrm>
          <a:prstGeom prst="rect">
            <a:avLst/>
          </a:prstGeom>
          <a:solidFill>
            <a:srgbClr val="3D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ln>
                <a:solidFill>
                  <a:schemeClr val="bg1"/>
                </a:solidFill>
              </a:ln>
              <a:latin typeface="Avenir" panose="02000503020000020003" pitchFamily="2" charset="0"/>
            </a:endParaRPr>
          </a:p>
          <a:p>
            <a:pPr algn="ctr"/>
            <a:r>
              <a:rPr lang="fr-FR" sz="1050" dirty="0">
                <a:ln>
                  <a:solidFill>
                    <a:schemeClr val="bg1"/>
                  </a:solidFill>
                </a:ln>
                <a:latin typeface="Avenir" panose="02000503020000020003" pitchFamily="2" charset="0"/>
              </a:rPr>
              <a:t>ENVIRO PLUS </a:t>
            </a:r>
          </a:p>
          <a:p>
            <a:pPr algn="ctr"/>
            <a:r>
              <a:rPr lang="fr-FR" sz="1050" dirty="0">
                <a:ln>
                  <a:solidFill>
                    <a:schemeClr val="bg1"/>
                  </a:solidFill>
                </a:ln>
                <a:latin typeface="Avenir" panose="02000503020000020003" pitchFamily="2" charset="0"/>
              </a:rPr>
              <a:t>2 Rue du port au bois – 51700 DORMANS</a:t>
            </a:r>
          </a:p>
          <a:p>
            <a:pPr algn="ctr"/>
            <a:r>
              <a:rPr lang="fr-FR" sz="1050" dirty="0">
                <a:ln>
                  <a:solidFill>
                    <a:schemeClr val="bg1"/>
                  </a:solidFill>
                </a:ln>
                <a:latin typeface="Avenir" panose="02000503020000020003" pitchFamily="2" charset="0"/>
              </a:rPr>
              <a:t>Tél: 09.81.81.48.18 – www.enviro-plus.eu</a:t>
            </a:r>
          </a:p>
          <a:p>
            <a:pPr algn="ctr"/>
            <a:endParaRPr lang="fr-FR" sz="1050" dirty="0">
              <a:ln>
                <a:solidFill>
                  <a:schemeClr val="bg1"/>
                </a:solidFill>
              </a:ln>
              <a:latin typeface="Avenir" panose="02000503020000020003" pitchFamily="2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9B40FA5-834D-8848-B564-76489C9FCF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8338" y="273385"/>
            <a:ext cx="3079662" cy="79479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57B9DB7-AADF-DD4E-BF4B-68B4E6F3EB6A}"/>
              </a:ext>
            </a:extLst>
          </p:cNvPr>
          <p:cNvSpPr txBox="1"/>
          <p:nvPr/>
        </p:nvSpPr>
        <p:spPr>
          <a:xfrm>
            <a:off x="342368" y="607173"/>
            <a:ext cx="355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venir Black" panose="02000503020000020003" pitchFamily="2" charset="0"/>
              </a:rPr>
              <a:t>RC XL DF </a:t>
            </a:r>
            <a:r>
              <a:rPr lang="fr-FR" sz="1100" b="1" dirty="0">
                <a:solidFill>
                  <a:schemeClr val="bg1"/>
                </a:solidFill>
                <a:latin typeface="Avenir Black" panose="02000503020000020003" pitchFamily="2" charset="0"/>
              </a:rPr>
              <a:t>(Double Filtration)</a:t>
            </a:r>
            <a:endParaRPr lang="fr-FR" sz="28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50CCB99-0ACC-7840-80ED-4C2A3E205440}"/>
              </a:ext>
            </a:extLst>
          </p:cNvPr>
          <p:cNvSpPr txBox="1"/>
          <p:nvPr/>
        </p:nvSpPr>
        <p:spPr>
          <a:xfrm>
            <a:off x="224644" y="1183034"/>
            <a:ext cx="6408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5EB04C"/>
                </a:solidFill>
                <a:effectLst/>
                <a:latin typeface="Avenir Black" panose="02000503020000020003" pitchFamily="2" charset="0"/>
              </a:rPr>
              <a:t>Nettoyage des outils du second œuvre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F0350CC-ECF1-EC42-BC06-16F1012B34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8337" y="1557057"/>
            <a:ext cx="2442519" cy="34639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E36C6D9-08CB-2346-98BF-4A80247CF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50" y="9064852"/>
            <a:ext cx="902299" cy="64067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06C3309-89B7-4749-9C9B-2B8CB334E510}"/>
              </a:ext>
            </a:extLst>
          </p:cNvPr>
          <p:cNvSpPr txBox="1"/>
          <p:nvPr/>
        </p:nvSpPr>
        <p:spPr>
          <a:xfrm>
            <a:off x="2023380" y="2301669"/>
            <a:ext cx="45632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u="sng" dirty="0">
                <a:solidFill>
                  <a:srgbClr val="34599A"/>
                </a:solidFill>
                <a:effectLst/>
                <a:latin typeface="Avenir Black" panose="02000503020000020003" pitchFamily="2" charset="0"/>
              </a:rPr>
              <a:t>CARACTERISTIQUES TECHNIQUES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2790808-CBD0-E748-B888-6A9D77E2AD15}"/>
              </a:ext>
            </a:extLst>
          </p:cNvPr>
          <p:cNvSpPr txBox="1"/>
          <p:nvPr/>
        </p:nvSpPr>
        <p:spPr>
          <a:xfrm>
            <a:off x="2061048" y="2648744"/>
            <a:ext cx="32031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effectLst/>
                <a:latin typeface="Avenir" panose="02000503020000020003" pitchFamily="2" charset="0"/>
              </a:rPr>
              <a:t>Dimensions en mm (L x P x H) </a:t>
            </a:r>
          </a:p>
          <a:p>
            <a:r>
              <a:rPr lang="fr-FR" sz="900" dirty="0">
                <a:effectLst/>
                <a:latin typeface="Avenir" panose="02000503020000020003" pitchFamily="2" charset="0"/>
              </a:rPr>
              <a:t>Poids à vide </a:t>
            </a:r>
          </a:p>
          <a:p>
            <a:r>
              <a:rPr lang="fr-FR" sz="900" dirty="0">
                <a:effectLst/>
                <a:latin typeface="Avenir" panose="02000503020000020003" pitchFamily="2" charset="0"/>
              </a:rPr>
              <a:t>Taille des rouleaux admissibles </a:t>
            </a:r>
          </a:p>
          <a:p>
            <a:r>
              <a:rPr lang="fr-FR" sz="900" dirty="0">
                <a:effectLst/>
                <a:latin typeface="Avenir" panose="02000503020000020003" pitchFamily="2" charset="0"/>
              </a:rPr>
              <a:t>Alimentation Electrique </a:t>
            </a:r>
          </a:p>
          <a:p>
            <a:r>
              <a:rPr lang="fr-FR" sz="900" dirty="0">
                <a:effectLst/>
                <a:latin typeface="Avenir" panose="02000503020000020003" pitchFamily="2" charset="0"/>
              </a:rPr>
              <a:t>EcoSolution 02 </a:t>
            </a:r>
          </a:p>
          <a:p>
            <a:r>
              <a:rPr lang="fr-FR" sz="900" dirty="0">
                <a:effectLst/>
                <a:latin typeface="Avenir" panose="02000503020000020003" pitchFamily="2" charset="0"/>
              </a:rPr>
              <a:t>Volume du bain (Eau + EcoSolution 02) :</a:t>
            </a:r>
          </a:p>
          <a:p>
            <a:r>
              <a:rPr lang="fr-FR" sz="900" dirty="0">
                <a:solidFill>
                  <a:srgbClr val="34599A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• </a:t>
            </a:r>
            <a:r>
              <a:rPr lang="fr-FR" sz="900" dirty="0">
                <a:solidFill>
                  <a:srgbClr val="34599A"/>
                </a:solidFill>
                <a:effectLst/>
                <a:latin typeface="Avenir" panose="02000503020000020003" pitchFamily="2" charset="0"/>
              </a:rPr>
              <a:t>Bac de trempage intégré (30L phase a</a:t>
            </a:r>
            <a:r>
              <a:rPr lang="fr-FR" sz="900" dirty="0">
                <a:solidFill>
                  <a:srgbClr val="34599A"/>
                </a:solidFill>
                <a:latin typeface="Avenir" panose="02000503020000020003" pitchFamily="2" charset="0"/>
              </a:rPr>
              <a:t>queuse)</a:t>
            </a:r>
          </a:p>
          <a:p>
            <a:r>
              <a:rPr lang="fr-FR" sz="900" dirty="0">
                <a:solidFill>
                  <a:srgbClr val="34599A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• </a:t>
            </a:r>
            <a:r>
              <a:rPr lang="fr-FR" sz="900" dirty="0">
                <a:solidFill>
                  <a:srgbClr val="34599A"/>
                </a:solidFill>
                <a:effectLst/>
                <a:latin typeface="Avenir" panose="02000503020000020003" pitchFamily="2" charset="0"/>
              </a:rPr>
              <a:t>Disposition spécifique à double filtration (Plâtrier, carreleur, …)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90423DF-E202-E149-B625-44954D7D2354}"/>
              </a:ext>
            </a:extLst>
          </p:cNvPr>
          <p:cNvSpPr txBox="1"/>
          <p:nvPr/>
        </p:nvSpPr>
        <p:spPr>
          <a:xfrm>
            <a:off x="5264235" y="2650248"/>
            <a:ext cx="1322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Avenir Light" panose="020B0402020203020204" pitchFamily="34" charset="77"/>
              </a:rPr>
              <a:t>1200 x 650 x 1350</a:t>
            </a:r>
          </a:p>
          <a:p>
            <a:r>
              <a:rPr lang="fr-FR" sz="900" dirty="0">
                <a:effectLst/>
                <a:latin typeface="Avenir Light" panose="020B0402020203020204" pitchFamily="34" charset="77"/>
              </a:rPr>
              <a:t>95 kg </a:t>
            </a:r>
          </a:p>
          <a:p>
            <a:r>
              <a:rPr lang="fr-FR" sz="900" dirty="0">
                <a:latin typeface="Avenir Light" panose="020B0402020203020204" pitchFamily="34" charset="77"/>
              </a:rPr>
              <a:t>40 à 250 mm</a:t>
            </a:r>
            <a:endParaRPr lang="fr-FR" sz="900" dirty="0">
              <a:effectLst/>
              <a:latin typeface="Avenir Light" panose="020B0402020203020204" pitchFamily="34" charset="77"/>
            </a:endParaRPr>
          </a:p>
          <a:p>
            <a:r>
              <a:rPr lang="fr-FR" sz="900" dirty="0">
                <a:effectLst/>
                <a:latin typeface="Avenir Light" panose="020B0402020203020204" pitchFamily="34" charset="77"/>
              </a:rPr>
              <a:t>220 V 8 A</a:t>
            </a:r>
          </a:p>
          <a:p>
            <a:r>
              <a:rPr lang="fr-FR" sz="900" dirty="0">
                <a:effectLst/>
                <a:latin typeface="Avenir Light" panose="020B0402020203020204" pitchFamily="34" charset="77"/>
              </a:rPr>
              <a:t>Agrosolvant</a:t>
            </a:r>
          </a:p>
          <a:p>
            <a:r>
              <a:rPr lang="fr-FR" sz="900" dirty="0">
                <a:effectLst/>
                <a:latin typeface="Avenir Light" panose="020B0402020203020204" pitchFamily="34" charset="77"/>
              </a:rPr>
              <a:t>120 L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12B0AF7-1803-2F43-9060-4E31BBA93D8B}"/>
              </a:ext>
            </a:extLst>
          </p:cNvPr>
          <p:cNvSpPr txBox="1"/>
          <p:nvPr/>
        </p:nvSpPr>
        <p:spPr>
          <a:xfrm>
            <a:off x="435844" y="3896295"/>
            <a:ext cx="2262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u="sng" dirty="0">
                <a:solidFill>
                  <a:srgbClr val="34599A"/>
                </a:solidFill>
                <a:effectLst/>
                <a:latin typeface="Avenir Black" panose="02000503020000020003" pitchFamily="2" charset="0"/>
              </a:rPr>
              <a:t>COMPOSITION RC XL DF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2DB2AE4-C762-A04A-A879-22DFCBF3998B}"/>
              </a:ext>
            </a:extLst>
          </p:cNvPr>
          <p:cNvSpPr txBox="1"/>
          <p:nvPr/>
        </p:nvSpPr>
        <p:spPr>
          <a:xfrm>
            <a:off x="4100622" y="3896295"/>
            <a:ext cx="2262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u="sng" dirty="0">
                <a:solidFill>
                  <a:srgbClr val="34599A"/>
                </a:solidFill>
                <a:effectLst/>
                <a:latin typeface="Avenir Black" panose="02000503020000020003" pitchFamily="2" charset="0"/>
              </a:rPr>
              <a:t>REFERENCES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BF66BFA-73EC-BE4C-B5E5-992061F36578}"/>
              </a:ext>
            </a:extLst>
          </p:cNvPr>
          <p:cNvSpPr txBox="1"/>
          <p:nvPr/>
        </p:nvSpPr>
        <p:spPr>
          <a:xfrm>
            <a:off x="4157377" y="4204565"/>
            <a:ext cx="226237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Avenir" panose="02000503020000020003" pitchFamily="2" charset="0"/>
              </a:rPr>
              <a:t>RC XL DF</a:t>
            </a:r>
          </a:p>
          <a:p>
            <a:r>
              <a:rPr lang="fr-FR" sz="900" dirty="0">
                <a:latin typeface="Avenir" panose="02000503020000020003" pitchFamily="2" charset="0"/>
              </a:rPr>
              <a:t>ROLL EPUR</a:t>
            </a:r>
          </a:p>
          <a:p>
            <a:r>
              <a:rPr lang="fr-FR" sz="900" dirty="0">
                <a:latin typeface="Avenir" panose="02000503020000020003" pitchFamily="2" charset="0"/>
              </a:rPr>
              <a:t>CONE</a:t>
            </a:r>
            <a:br>
              <a:rPr lang="fr-FR" sz="900" dirty="0">
                <a:latin typeface="Avenir" panose="02000503020000020003" pitchFamily="2" charset="0"/>
              </a:rPr>
            </a:br>
            <a:r>
              <a:rPr lang="fr-FR" sz="900" dirty="0">
                <a:latin typeface="Avenir" panose="02000503020000020003" pitchFamily="2" charset="0"/>
              </a:rPr>
              <a:t>REFRACTO</a:t>
            </a:r>
          </a:p>
          <a:p>
            <a:r>
              <a:rPr lang="fr-FR" sz="900" dirty="0">
                <a:latin typeface="Avenir" panose="02000503020000020003" pitchFamily="2" charset="0"/>
              </a:rPr>
              <a:t>ECOSOL 02</a:t>
            </a:r>
            <a:endParaRPr lang="fr-FR" sz="1200" dirty="0">
              <a:latin typeface="Avenir" panose="02000503020000020003" pitchFamily="2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1D53EA1-FF76-974E-9066-90EFA6B1C4D2}"/>
              </a:ext>
            </a:extLst>
          </p:cNvPr>
          <p:cNvSpPr txBox="1"/>
          <p:nvPr/>
        </p:nvSpPr>
        <p:spPr>
          <a:xfrm>
            <a:off x="435845" y="5259229"/>
            <a:ext cx="38115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u="sng" dirty="0">
                <a:solidFill>
                  <a:srgbClr val="34599A"/>
                </a:solidFill>
                <a:latin typeface="Avenir Black" panose="02000503020000020003" pitchFamily="2" charset="0"/>
              </a:rPr>
              <a:t>MATERIELS COMPLEMENTAIRES DE LA </a:t>
            </a:r>
            <a:r>
              <a:rPr lang="fr-FR" sz="1400" b="1" u="sng" dirty="0">
                <a:solidFill>
                  <a:srgbClr val="34599A"/>
                </a:solidFill>
                <a:effectLst/>
                <a:latin typeface="Avenir Black" panose="02000503020000020003" pitchFamily="2" charset="0"/>
              </a:rPr>
              <a:t>STATION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2F52D9D-B963-404B-BE1E-2B06040D1FD2}"/>
              </a:ext>
            </a:extLst>
          </p:cNvPr>
          <p:cNvSpPr txBox="1"/>
          <p:nvPr/>
        </p:nvSpPr>
        <p:spPr>
          <a:xfrm>
            <a:off x="435845" y="5589814"/>
            <a:ext cx="33424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Avenir" panose="02000503020000020003" pitchFamily="2" charset="0"/>
              </a:rPr>
              <a:t>1 x TC 27 et ses accessoires (trempage outils)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C863F08-21FD-DA48-A172-BB9ABDA479B6}"/>
              </a:ext>
            </a:extLst>
          </p:cNvPr>
          <p:cNvSpPr txBox="1"/>
          <p:nvPr/>
        </p:nvSpPr>
        <p:spPr>
          <a:xfrm>
            <a:off x="932475" y="6094858"/>
            <a:ext cx="4331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u="sng" dirty="0">
                <a:solidFill>
                  <a:srgbClr val="34599A"/>
                </a:solidFill>
                <a:effectLst/>
                <a:latin typeface="Avenir Black" panose="02000503020000020003" pitchFamily="2" charset="0"/>
              </a:rPr>
              <a:t>AVANTAGES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CAE6AA5-AA7D-F447-A3FD-B274AFBFE948}"/>
              </a:ext>
            </a:extLst>
          </p:cNvPr>
          <p:cNvSpPr txBox="1"/>
          <p:nvPr/>
        </p:nvSpPr>
        <p:spPr>
          <a:xfrm>
            <a:off x="932474" y="6421536"/>
            <a:ext cx="57008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1" dirty="0">
                <a:solidFill>
                  <a:srgbClr val="34599A"/>
                </a:solidFill>
                <a:latin typeface="Avenir" panose="02000503020000020003" pitchFamily="2" charset="0"/>
              </a:rPr>
              <a:t>* </a:t>
            </a:r>
            <a:r>
              <a:rPr lang="fr-FR" sz="900" dirty="0">
                <a:latin typeface="Avenir" panose="02000503020000020003" pitchFamily="2" charset="0"/>
              </a:rPr>
              <a:t>Multifonction : produits à fortes charges + phase Aqueuse &amp; Solvant,</a:t>
            </a:r>
          </a:p>
          <a:p>
            <a:r>
              <a:rPr lang="fr-FR" sz="900" b="1" dirty="0">
                <a:solidFill>
                  <a:srgbClr val="34599A"/>
                </a:solidFill>
                <a:latin typeface="Avenir" panose="02000503020000020003" pitchFamily="2" charset="0"/>
              </a:rPr>
              <a:t>* </a:t>
            </a:r>
            <a:r>
              <a:rPr lang="fr-FR" sz="900" dirty="0">
                <a:latin typeface="Avenir" panose="02000503020000020003" pitchFamily="2" charset="0"/>
              </a:rPr>
              <a:t>Simplicité d’utilisation (non raccordé !),</a:t>
            </a:r>
          </a:p>
          <a:p>
            <a:r>
              <a:rPr lang="fr-FR" sz="900" b="1" dirty="0">
                <a:solidFill>
                  <a:srgbClr val="34599A"/>
                </a:solidFill>
                <a:latin typeface="Avenir" panose="02000503020000020003" pitchFamily="2" charset="0"/>
              </a:rPr>
              <a:t>* </a:t>
            </a:r>
            <a:r>
              <a:rPr lang="fr-FR" sz="900" dirty="0">
                <a:latin typeface="Avenir" panose="02000503020000020003" pitchFamily="2" charset="0"/>
              </a:rPr>
              <a:t>Pas de choix chimique à faire selon la nature de peinture à nettoyer,</a:t>
            </a:r>
          </a:p>
          <a:p>
            <a:r>
              <a:rPr lang="fr-FR" sz="900" b="1" dirty="0">
                <a:solidFill>
                  <a:srgbClr val="34599A"/>
                </a:solidFill>
                <a:latin typeface="Avenir" panose="02000503020000020003" pitchFamily="2" charset="0"/>
              </a:rPr>
              <a:t>* </a:t>
            </a:r>
            <a:r>
              <a:rPr lang="fr-FR" sz="900" dirty="0">
                <a:latin typeface="Avenir" panose="02000503020000020003" pitchFamily="2" charset="0"/>
              </a:rPr>
              <a:t>Réutilisation immédiate des </a:t>
            </a:r>
            <a:r>
              <a:rPr lang="fr-FR" sz="900">
                <a:latin typeface="Avenir" panose="02000503020000020003" pitchFamily="2" charset="0"/>
              </a:rPr>
              <a:t>outils nettoyés,</a:t>
            </a:r>
            <a:endParaRPr lang="fr-FR" sz="900" dirty="0">
              <a:latin typeface="Avenir" panose="02000503020000020003" pitchFamily="2" charset="0"/>
            </a:endParaRPr>
          </a:p>
          <a:p>
            <a:r>
              <a:rPr lang="fr-FR" sz="900" b="1" dirty="0">
                <a:solidFill>
                  <a:srgbClr val="34599A"/>
                </a:solidFill>
                <a:latin typeface="Avenir" panose="02000503020000020003" pitchFamily="2" charset="0"/>
              </a:rPr>
              <a:t>* </a:t>
            </a:r>
            <a:r>
              <a:rPr lang="fr-FR" sz="900" dirty="0">
                <a:latin typeface="Avenir" panose="02000503020000020003" pitchFamily="2" charset="0"/>
              </a:rPr>
              <a:t>Stockage outils avec biofilm de protection, </a:t>
            </a:r>
          </a:p>
          <a:p>
            <a:r>
              <a:rPr lang="fr-FR" sz="900" b="1" dirty="0">
                <a:solidFill>
                  <a:srgbClr val="34599A"/>
                </a:solidFill>
                <a:latin typeface="Avenir" panose="02000503020000020003" pitchFamily="2" charset="0"/>
              </a:rPr>
              <a:t>* </a:t>
            </a:r>
            <a:r>
              <a:rPr lang="fr-FR" sz="900" dirty="0">
                <a:latin typeface="Avenir" panose="02000503020000020003" pitchFamily="2" charset="0"/>
              </a:rPr>
              <a:t>Sécurité de fonctionnement avec commande par pédale et capot.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05451F8-1E28-C944-A25E-B903DC7F1671}"/>
              </a:ext>
            </a:extLst>
          </p:cNvPr>
          <p:cNvSpPr txBox="1"/>
          <p:nvPr/>
        </p:nvSpPr>
        <p:spPr>
          <a:xfrm>
            <a:off x="208001" y="7483444"/>
            <a:ext cx="63674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>
                <a:solidFill>
                  <a:srgbClr val="34599A"/>
                </a:solidFill>
                <a:effectLst/>
                <a:latin typeface="Avenir Black" panose="02000503020000020003" pitchFamily="2" charset="0"/>
              </a:rPr>
              <a:t>MISE EN ROUTE – FORMATION  </a:t>
            </a:r>
          </a:p>
        </p:txBody>
      </p:sp>
      <p:sp>
        <p:nvSpPr>
          <p:cNvPr id="9" name="Carré corné 8">
            <a:extLst>
              <a:ext uri="{FF2B5EF4-FFF2-40B4-BE49-F238E27FC236}">
                <a16:creationId xmlns:a16="http://schemas.microsoft.com/office/drawing/2014/main" id="{C7FFD4C5-583E-324A-B23F-30AAB19D3B39}"/>
              </a:ext>
            </a:extLst>
          </p:cNvPr>
          <p:cNvSpPr/>
          <p:nvPr/>
        </p:nvSpPr>
        <p:spPr>
          <a:xfrm>
            <a:off x="5164409" y="7163346"/>
            <a:ext cx="1351223" cy="1116961"/>
          </a:xfrm>
          <a:prstGeom prst="foldedCorner">
            <a:avLst>
              <a:gd name="adj" fmla="val 13429"/>
            </a:avLst>
          </a:prstGeom>
          <a:solidFill>
            <a:srgbClr val="3D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venir Light" panose="020B0402020203020204" pitchFamily="34" charset="77"/>
              </a:rPr>
              <a:t>AUTONOMIE ACCRUE  </a:t>
            </a:r>
          </a:p>
          <a:p>
            <a:pPr algn="ctr"/>
            <a:r>
              <a:rPr 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venir Light" panose="020B0402020203020204" pitchFamily="34" charset="77"/>
              </a:rPr>
              <a:t>plâtriers, façadiers, carreleurs, </a:t>
            </a:r>
          </a:p>
          <a:p>
            <a:pPr algn="ctr"/>
            <a:r>
              <a:rPr 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venir Light" panose="020B0402020203020204" pitchFamily="34" charset="77"/>
              </a:rPr>
              <a:t>soliers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9B6D67A-3674-E94D-869F-572EE131DF45}"/>
              </a:ext>
            </a:extLst>
          </p:cNvPr>
          <p:cNvSpPr txBox="1"/>
          <p:nvPr/>
        </p:nvSpPr>
        <p:spPr>
          <a:xfrm>
            <a:off x="3707268" y="1939372"/>
            <a:ext cx="2584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i="1" dirty="0">
                <a:solidFill>
                  <a:srgbClr val="34599A"/>
                </a:solidFill>
                <a:effectLst/>
                <a:latin typeface="Avenir" panose="02000503020000020003" pitchFamily="2" charset="0"/>
              </a:rPr>
              <a:t>Du </a:t>
            </a:r>
            <a:r>
              <a:rPr lang="fr-FR" i="1" u="sng" dirty="0">
                <a:solidFill>
                  <a:srgbClr val="34599A"/>
                </a:solidFill>
                <a:effectLst/>
                <a:latin typeface="Avenir" panose="02000503020000020003" pitchFamily="2" charset="0"/>
              </a:rPr>
              <a:t>chantier à l’atelier</a:t>
            </a:r>
            <a:r>
              <a:rPr lang="fr-FR" i="1" dirty="0">
                <a:solidFill>
                  <a:srgbClr val="34599A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fr-FR" b="1" dirty="0">
                <a:solidFill>
                  <a:srgbClr val="5EB04C"/>
                </a:solidFill>
                <a:effectLst/>
                <a:latin typeface="Avenir" panose="02000503020000020003" pitchFamily="2" charset="0"/>
              </a:rPr>
              <a:t>!</a:t>
            </a:r>
            <a:endParaRPr lang="fr-FR" dirty="0">
              <a:solidFill>
                <a:srgbClr val="34599A"/>
              </a:solidFill>
              <a:effectLst/>
              <a:latin typeface="Avenir" panose="02000503020000020003" pitchFamily="2" charset="0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64176319-7CFE-8047-B33E-CDCFF58838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538"/>
          <a:stretch/>
        </p:blipFill>
        <p:spPr>
          <a:xfrm>
            <a:off x="3356556" y="668503"/>
            <a:ext cx="385780" cy="41719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CB18F2E8-909B-0D43-9581-EB8B7D34976C}"/>
              </a:ext>
            </a:extLst>
          </p:cNvPr>
          <p:cNvSpPr txBox="1"/>
          <p:nvPr/>
        </p:nvSpPr>
        <p:spPr>
          <a:xfrm>
            <a:off x="224645" y="194661"/>
            <a:ext cx="355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venir Black" panose="02000503020000020003" pitchFamily="2" charset="0"/>
              </a:rPr>
              <a:t>FICHE TECHNIQUE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60B273-BF00-2D42-8C88-98F83E6E3E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705" y="9391489"/>
            <a:ext cx="186643" cy="17716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2196D0F-8FFA-E347-BB16-53680019869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349855" y="9394433"/>
            <a:ext cx="186643" cy="17127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A45C7204-5327-4045-BF5C-F0362A98130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532098" y="9391489"/>
            <a:ext cx="184107" cy="17716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11B5E2A3-AB70-D840-9F62-070617EE8D9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713047" y="9391489"/>
            <a:ext cx="184158" cy="177160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FF2C5492-A3E5-B24E-89B8-8312570D0A43}"/>
              </a:ext>
            </a:extLst>
          </p:cNvPr>
          <p:cNvSpPr txBox="1"/>
          <p:nvPr/>
        </p:nvSpPr>
        <p:spPr>
          <a:xfrm>
            <a:off x="445033" y="4186351"/>
            <a:ext cx="2983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latin typeface="Avenir" panose="02000503020000020003" pitchFamily="2" charset="0"/>
              </a:rPr>
              <a:t>1 x RC XL DF</a:t>
            </a:r>
          </a:p>
          <a:p>
            <a:r>
              <a:rPr lang="fr-FR" sz="900" dirty="0">
                <a:latin typeface="Avenir" panose="02000503020000020003" pitchFamily="2" charset="0"/>
              </a:rPr>
              <a:t>1 x Pince ROLL EPUR (épuration des manchons)</a:t>
            </a:r>
          </a:p>
          <a:p>
            <a:r>
              <a:rPr lang="fr-FR" sz="900" dirty="0">
                <a:latin typeface="Avenir" panose="02000503020000020003" pitchFamily="2" charset="0"/>
              </a:rPr>
              <a:t>1 x Cône d'épuration (brosses rondes) </a:t>
            </a:r>
          </a:p>
          <a:p>
            <a:r>
              <a:rPr lang="fr-FR" sz="900" dirty="0">
                <a:latin typeface="Avenir" panose="02000503020000020003" pitchFamily="2" charset="0"/>
              </a:rPr>
              <a:t>1 x Réfractomètre </a:t>
            </a:r>
          </a:p>
          <a:p>
            <a:r>
              <a:rPr lang="fr-FR" sz="900" dirty="0">
                <a:latin typeface="Avenir" panose="02000503020000020003" pitchFamily="2" charset="0"/>
              </a:rPr>
              <a:t>20 litres d'ECOSOLUTION + 3 bidons 20L vides</a:t>
            </a:r>
            <a:br>
              <a:rPr lang="fr-FR" sz="900" dirty="0">
                <a:latin typeface="Avenir" panose="02000503020000020003" pitchFamily="2" charset="0"/>
              </a:rPr>
            </a:br>
            <a:r>
              <a:rPr lang="fr-FR" sz="900" dirty="0">
                <a:latin typeface="Avenir" panose="02000503020000020003" pitchFamily="2" charset="0"/>
              </a:rPr>
              <a:t>1 x Aspirateur avec cuve inox de 30L (maintenance)</a:t>
            </a: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88A5BA79-DBB2-4C33-AA62-7195607CA7C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09476" y="643496"/>
            <a:ext cx="442741" cy="44274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E45F435-8516-4E76-AECD-6CC9242994AE}"/>
              </a:ext>
            </a:extLst>
          </p:cNvPr>
          <p:cNvSpPr txBox="1"/>
          <p:nvPr/>
        </p:nvSpPr>
        <p:spPr>
          <a:xfrm>
            <a:off x="362818" y="732440"/>
            <a:ext cx="432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rgbClr val="0070C0"/>
                </a:solidFill>
                <a:latin typeface="Arial" panose="020B0604020202020204" pitchFamily="34" charset="0"/>
              </a:rPr>
              <a:t>&gt;10</a:t>
            </a:r>
            <a:endParaRPr lang="fr-FR" sz="300" dirty="0">
              <a:solidFill>
                <a:schemeClr val="accent5"/>
              </a:solidFill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BAAC6F81-2ED3-4DC1-9A1C-E1061D52C1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5" y="2058046"/>
            <a:ext cx="1635265" cy="1800154"/>
          </a:xfrm>
          <a:prstGeom prst="rect">
            <a:avLst/>
          </a:prstGeom>
        </p:spPr>
      </p:pic>
      <p:pic>
        <p:nvPicPr>
          <p:cNvPr id="42" name="Image 41" descr="Une image contenant bleu, conteneur, intérieur&#10;&#10;Description générée automatiquement">
            <a:extLst>
              <a:ext uri="{FF2B5EF4-FFF2-40B4-BE49-F238E27FC236}">
                <a16:creationId xmlns:a16="http://schemas.microsoft.com/office/drawing/2014/main" id="{FE4EAD7F-1CFC-4EA7-B889-9D928C9284A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03" r="31654" b="32178"/>
          <a:stretch/>
        </p:blipFill>
        <p:spPr bwMode="auto">
          <a:xfrm>
            <a:off x="5043119" y="5705379"/>
            <a:ext cx="1449969" cy="1058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BE729C3-451D-E424-C950-C180980EF5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06426" y="8416380"/>
            <a:ext cx="1188823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67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1203</TotalTime>
  <Words>270</Words>
  <Application>Microsoft Office PowerPoint</Application>
  <PresentationFormat>Format A4 (210 x 297 mm)</PresentationFormat>
  <Paragraphs>50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Avenir</vt:lpstr>
      <vt:lpstr>Avenir Black</vt:lpstr>
      <vt:lpstr>Avenir Light</vt:lpstr>
      <vt:lpstr>Calibri</vt:lpstr>
      <vt:lpstr>Calibri Light</vt:lpstr>
      <vt:lpstr>Segoe UI Symbol</vt:lpstr>
      <vt:lpstr>Office Theme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Utilisateur de Microsoft Office</dc:creator>
  <cp:keywords/>
  <dc:description/>
  <cp:lastModifiedBy>rachel parisy</cp:lastModifiedBy>
  <cp:revision>115</cp:revision>
  <cp:lastPrinted>2022-02-03T09:57:04Z</cp:lastPrinted>
  <dcterms:created xsi:type="dcterms:W3CDTF">2018-09-28T08:38:21Z</dcterms:created>
  <dcterms:modified xsi:type="dcterms:W3CDTF">2024-05-21T06:54:29Z</dcterms:modified>
  <cp:category/>
</cp:coreProperties>
</file>